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305" r:id="rId31"/>
    <p:sldId id="306" r:id="rId32"/>
    <p:sldId id="307" r:id="rId33"/>
    <p:sldId id="310" r:id="rId34"/>
    <p:sldId id="312" r:id="rId35"/>
    <p:sldId id="316" r:id="rId36"/>
    <p:sldId id="311" r:id="rId37"/>
    <p:sldId id="318" r:id="rId38"/>
    <p:sldId id="317" r:id="rId39"/>
    <p:sldId id="308" r:id="rId40"/>
    <p:sldId id="319" r:id="rId41"/>
    <p:sldId id="328" r:id="rId42"/>
    <p:sldId id="263" r:id="rId43"/>
    <p:sldId id="265" r:id="rId44"/>
    <p:sldId id="280" r:id="rId45"/>
    <p:sldId id="268" r:id="rId46"/>
    <p:sldId id="269" r:id="rId47"/>
    <p:sldId id="327" r:id="rId48"/>
    <p:sldId id="326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67" r:id="rId59"/>
    <p:sldId id="320" r:id="rId60"/>
    <p:sldId id="321" r:id="rId61"/>
    <p:sldId id="322" r:id="rId62"/>
    <p:sldId id="323" r:id="rId63"/>
    <p:sldId id="324" r:id="rId64"/>
    <p:sldId id="325" r:id="rId65"/>
    <p:sldId id="332" r:id="rId66"/>
    <p:sldId id="351" r:id="rId67"/>
    <p:sldId id="353" r:id="rId68"/>
    <p:sldId id="354" r:id="rId69"/>
    <p:sldId id="355" r:id="rId70"/>
    <p:sldId id="359" r:id="rId71"/>
    <p:sldId id="360" r:id="rId72"/>
    <p:sldId id="356" r:id="rId73"/>
    <p:sldId id="361" r:id="rId74"/>
    <p:sldId id="357" r:id="rId75"/>
    <p:sldId id="358" r:id="rId76"/>
    <p:sldId id="363" r:id="rId77"/>
    <p:sldId id="364" r:id="rId78"/>
    <p:sldId id="365" r:id="rId79"/>
    <p:sldId id="368" r:id="rId80"/>
    <p:sldId id="366" r:id="rId81"/>
    <p:sldId id="369" r:id="rId82"/>
    <p:sldId id="367" r:id="rId83"/>
    <p:sldId id="370" r:id="rId84"/>
    <p:sldId id="371" r:id="rId85"/>
    <p:sldId id="352" r:id="rId86"/>
    <p:sldId id="329" r:id="rId87"/>
    <p:sldId id="333" r:id="rId88"/>
    <p:sldId id="335" r:id="rId89"/>
    <p:sldId id="336" r:id="rId90"/>
    <p:sldId id="334" r:id="rId91"/>
    <p:sldId id="341" r:id="rId92"/>
    <p:sldId id="342" r:id="rId93"/>
    <p:sldId id="343" r:id="rId94"/>
    <p:sldId id="337" r:id="rId95"/>
    <p:sldId id="339" r:id="rId96"/>
    <p:sldId id="338" r:id="rId97"/>
    <p:sldId id="340" r:id="rId98"/>
    <p:sldId id="349" r:id="rId99"/>
    <p:sldId id="350" r:id="rId100"/>
    <p:sldId id="344" r:id="rId101"/>
    <p:sldId id="345" r:id="rId102"/>
    <p:sldId id="346" r:id="rId103"/>
    <p:sldId id="347" r:id="rId104"/>
    <p:sldId id="348" r:id="rId105"/>
    <p:sldId id="26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Patterns &amp; others" id="{26288C8A-12C1-4437-B19F-B13E24263AE4}">
          <p14:sldIdLst>
            <p14:sldId id="332"/>
            <p14:sldId id="351"/>
            <p14:sldId id="353"/>
            <p14:sldId id="354"/>
            <p14:sldId id="355"/>
            <p14:sldId id="359"/>
            <p14:sldId id="360"/>
            <p14:sldId id="356"/>
            <p14:sldId id="361"/>
            <p14:sldId id="357"/>
            <p14:sldId id="358"/>
            <p14:sldId id="363"/>
            <p14:sldId id="364"/>
            <p14:sldId id="365"/>
            <p14:sldId id="368"/>
            <p14:sldId id="366"/>
            <p14:sldId id="369"/>
            <p14:sldId id="367"/>
            <p14:sldId id="370"/>
            <p14:sldId id="371"/>
            <p14:sldId id="352"/>
            <p14:sldId id="329"/>
            <p14:sldId id="333"/>
            <p14:sldId id="335"/>
            <p14:sldId id="336"/>
            <p14:sldId id="334"/>
            <p14:sldId id="341"/>
            <p14:sldId id="342"/>
            <p14:sldId id="343"/>
            <p14:sldId id="337"/>
            <p14:sldId id="339"/>
            <p14:sldId id="338"/>
            <p14:sldId id="340"/>
            <p14:sldId id="349"/>
            <p14:sldId id="350"/>
          </p14:sldIdLst>
        </p14:section>
        <p14:section name="conclusion" id="{9B8AB458-E67D-4151-ACC4-EC10F64D9A09}">
          <p14:sldIdLst>
            <p14:sldId id="344"/>
            <p14:sldId id="345"/>
            <p14:sldId id="346"/>
            <p14:sldId id="347"/>
          </p14:sldIdLst>
        </p14:section>
        <p14:section name="references" id="{B6F55BA4-4C0C-4933-B873-00E5C8EF1DA4}">
          <p14:sldIdLst>
            <p14:sldId id="34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 autoAdjust="0"/>
    <p:restoredTop sz="81809" autoAdjust="0"/>
  </p:normalViewPr>
  <p:slideViewPr>
    <p:cSldViewPr snapToGrid="0">
      <p:cViewPr varScale="1">
        <p:scale>
          <a:sx n="111" d="100"/>
          <a:sy n="111" d="100"/>
        </p:scale>
        <p:origin x="126" y="5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53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19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RMI / </a:t>
            </a:r>
            <a:r>
              <a:rPr lang="fr-FR" dirty="0" err="1"/>
              <a:t>Remote</a:t>
            </a:r>
            <a:r>
              <a:rPr lang="fr-FR" dirty="0"/>
              <a:t> Method Invocation</a:t>
            </a:r>
          </a:p>
          <a:p>
            <a:r>
              <a:rPr lang="fr-FR" dirty="0"/>
              <a:t>CRUD /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https://alistair.cockburn.us/hexagonal-architecture/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4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0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0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octo.com/" TargetMode="External"/><Relationship Id="rId4" Type="http://schemas.openxmlformats.org/officeDocument/2006/relationships/hyperlink" Target="http://blog.xebia.fr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svg"/><Relationship Id="rId5" Type="http://schemas.openxmlformats.org/officeDocument/2006/relationships/image" Target="../media/image87.sv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Relationship Id="rId9" Type="http://schemas.openxmlformats.org/officeDocument/2006/relationships/image" Target="../media/image107.sv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262D3-FC54-44BF-FC9B-1564A5EA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C2B4-C953-48DA-851B-AC52E2D1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738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19E46-1FA2-F930-D162-5C4BDF2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D9A35-B6CC-2C7E-7E9C-482FD8F1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Quality</a:t>
            </a:r>
          </a:p>
          <a:p>
            <a:pPr lvl="1"/>
            <a:r>
              <a:rPr lang="en-GB" dirty="0"/>
              <a:t>Clean code, refactoring, tests, simple design, TDD</a:t>
            </a:r>
          </a:p>
          <a:p>
            <a:r>
              <a:rPr lang="en-GB" dirty="0"/>
              <a:t>Humility</a:t>
            </a:r>
          </a:p>
          <a:p>
            <a:pPr lvl="1"/>
            <a:r>
              <a:rPr lang="en-GB" dirty="0"/>
              <a:t>Challenge yourself, </a:t>
            </a:r>
            <a:r>
              <a:rPr lang="en-GB" dirty="0" err="1"/>
              <a:t>continous</a:t>
            </a:r>
            <a:r>
              <a:rPr lang="en-GB" dirty="0"/>
              <a:t> improvement</a:t>
            </a:r>
          </a:p>
          <a:p>
            <a:r>
              <a:rPr lang="en-GB" dirty="0"/>
              <a:t>Sharing</a:t>
            </a:r>
          </a:p>
          <a:p>
            <a:pPr lvl="1"/>
            <a:r>
              <a:rPr lang="en-GB" dirty="0"/>
              <a:t>pair programming, collective ownership of source code</a:t>
            </a:r>
          </a:p>
          <a:p>
            <a:r>
              <a:rPr lang="en-GB" dirty="0"/>
              <a:t>Pragmatism</a:t>
            </a:r>
          </a:p>
          <a:p>
            <a:pPr lvl="1"/>
            <a:r>
              <a:rPr lang="en-GB" dirty="0"/>
              <a:t>understand constraints, adapt!</a:t>
            </a:r>
          </a:p>
          <a:p>
            <a:r>
              <a:rPr lang="en-GB" dirty="0"/>
              <a:t>Professionalism</a:t>
            </a:r>
          </a:p>
          <a:p>
            <a:pPr lvl="1"/>
            <a:r>
              <a:rPr lang="en-GB" dirty="0"/>
              <a:t>Treat your client as a partner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08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7D29-FE15-CD05-89F3-0A21D2A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A8CE-AB48-12F6-08F6-B3BCE168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Clean code, SOLID, Design pattern</a:t>
            </a:r>
          </a:p>
          <a:p>
            <a:r>
              <a:rPr lang="en-US" sz="2400" dirty="0"/>
              <a:t>Methodologies </a:t>
            </a:r>
          </a:p>
          <a:p>
            <a:pPr lvl="1"/>
            <a:r>
              <a:rPr lang="en-US" dirty="0"/>
              <a:t>Technical : TDD, DDD</a:t>
            </a:r>
          </a:p>
          <a:p>
            <a:pPr lvl="1"/>
            <a:r>
              <a:rPr lang="en-US" dirty="0"/>
              <a:t>Organizational : agility, SCRUM, Kanban</a:t>
            </a:r>
          </a:p>
          <a:p>
            <a:endParaRPr lang="en-US" sz="2400" dirty="0"/>
          </a:p>
          <a:p>
            <a:r>
              <a:rPr lang="en-US" sz="2400" dirty="0"/>
              <a:t>Mindset : (learn, fail, repeat,)</a:t>
            </a:r>
            <a:r>
              <a:rPr lang="en-US" sz="2400" baseline="30000" dirty="0"/>
              <a:t>n</a:t>
            </a:r>
            <a:r>
              <a:rPr lang="en-US" sz="2400" dirty="0"/>
              <a:t> then succeed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375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54AD-E03C-FC05-CA57-5C776D79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7DBD-2DF6-9728-B087-93BEB191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4635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D927-86A2-CBF0-F198-24A10D4F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452B-FDD1-E966-3463-D260C9A4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Clean Code: A Handbook of Agile Software Craftsmanship, by </a:t>
            </a:r>
            <a:r>
              <a:rPr lang="en-US" sz="2400" dirty="0"/>
              <a:t>Robert C. Martin (aka Uncle bob)</a:t>
            </a:r>
          </a:p>
          <a:p>
            <a:r>
              <a:rPr lang="fr-FR" sz="2400" i="1" dirty="0"/>
              <a:t>Software </a:t>
            </a:r>
            <a:r>
              <a:rPr lang="fr-FR" sz="2400" i="1" dirty="0" err="1"/>
              <a:t>craft</a:t>
            </a:r>
            <a:r>
              <a:rPr lang="fr-FR" sz="2400" i="1" dirty="0"/>
              <a:t>, TDD, Clean code et autres pratiques essentielles, par C. </a:t>
            </a:r>
            <a:r>
              <a:rPr lang="fr-FR" sz="2400" i="1" dirty="0" err="1"/>
              <a:t>Martraire</a:t>
            </a:r>
            <a:r>
              <a:rPr lang="fr-FR" sz="2400" i="1" dirty="0"/>
              <a:t>, A. </a:t>
            </a:r>
            <a:r>
              <a:rPr lang="fr-FR" sz="2400" i="1" dirty="0" err="1"/>
              <a:t>Thiéfaine</a:t>
            </a:r>
            <a:r>
              <a:rPr lang="fr-FR" sz="2400" i="1" dirty="0"/>
              <a:t>, D. </a:t>
            </a:r>
            <a:r>
              <a:rPr lang="fr-FR" sz="2400" i="1" dirty="0" err="1"/>
              <a:t>Bartaguiz</a:t>
            </a:r>
            <a:r>
              <a:rPr lang="fr-FR" sz="2400" i="1" dirty="0"/>
              <a:t>, F. </a:t>
            </a:r>
            <a:r>
              <a:rPr lang="fr-FR" sz="2400" i="1" dirty="0" err="1"/>
              <a:t>Hiegel</a:t>
            </a:r>
            <a:r>
              <a:rPr lang="fr-FR" sz="2400" i="1" dirty="0"/>
              <a:t>, H. </a:t>
            </a:r>
            <a:r>
              <a:rPr lang="fr-FR" sz="2400" i="1" dirty="0" err="1"/>
              <a:t>Fakih</a:t>
            </a:r>
            <a:endParaRPr lang="fr-FR" sz="2400" i="1" dirty="0"/>
          </a:p>
          <a:p>
            <a:r>
              <a:rPr lang="fr-FR" i="1" dirty="0" err="1"/>
              <a:t>Zero</a:t>
            </a:r>
            <a:r>
              <a:rPr lang="fr-FR" i="1" dirty="0"/>
              <a:t> bugs and program </a:t>
            </a:r>
            <a:r>
              <a:rPr lang="fr-FR" i="1" dirty="0" err="1"/>
              <a:t>faster</a:t>
            </a:r>
            <a:r>
              <a:rPr lang="fr-FR" i="1" dirty="0"/>
              <a:t>, by Kate </a:t>
            </a:r>
            <a:r>
              <a:rPr lang="fr-FR" i="1" dirty="0" err="1"/>
              <a:t>Thompsohn</a:t>
            </a:r>
            <a:endParaRPr lang="fr-FR" i="1" dirty="0"/>
          </a:p>
          <a:p>
            <a:r>
              <a:rPr lang="fr-FR" sz="2400" i="1" dirty="0"/>
              <a:t>The </a:t>
            </a:r>
            <a:r>
              <a:rPr lang="fr-FR" sz="2400" i="1" dirty="0" err="1"/>
              <a:t>pro</a:t>
            </a:r>
            <a:r>
              <a:rPr lang="fr-FR" i="1" dirty="0" err="1"/>
              <a:t>blem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software, </a:t>
            </a:r>
            <a:r>
              <a:rPr lang="fr-FR" i="1" dirty="0" err="1"/>
              <a:t>why</a:t>
            </a:r>
            <a:r>
              <a:rPr lang="fr-FR" i="1" dirty="0"/>
              <a:t> smart </a:t>
            </a:r>
            <a:r>
              <a:rPr lang="fr-FR" i="1" dirty="0" err="1"/>
              <a:t>engineers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bad</a:t>
            </a:r>
            <a:r>
              <a:rPr lang="fr-FR" i="1" dirty="0"/>
              <a:t> code, by Adam Barr</a:t>
            </a:r>
            <a:endParaRPr lang="en-US" sz="2400" dirty="0"/>
          </a:p>
          <a:p>
            <a:r>
              <a:rPr lang="en-US" sz="2400" dirty="0"/>
              <a:t>Blogs 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http://blog.xebia.fr</a:t>
            </a:r>
            <a:endParaRPr lang="en-US" dirty="0"/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https://blog.octo.com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0503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Patterns &amp; </a:t>
            </a:r>
            <a:r>
              <a:rPr lang="fr-FR" dirty="0" err="1"/>
              <a:t>others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64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r>
              <a:rPr lang="fr-FR" dirty="0"/>
              <a:t>Design patterns</a:t>
            </a:r>
          </a:p>
          <a:p>
            <a:r>
              <a:rPr lang="fr-FR" dirty="0"/>
              <a:t>World of services</a:t>
            </a:r>
          </a:p>
        </p:txBody>
      </p:sp>
    </p:spTree>
    <p:extLst>
      <p:ext uri="{BB962C8B-B14F-4D97-AF65-F5344CB8AC3E}">
        <p14:creationId xmlns:p14="http://schemas.microsoft.com/office/powerpoint/2010/main" val="1436022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0CC88-FCC3-3BE3-3F60-14AD1D47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675-8C51-70C8-0F7D-8674D2DF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Classes </a:t>
            </a:r>
            <a:r>
              <a:rPr lang="fr-FR" sz="1800" i="1" dirty="0"/>
              <a:t>class-</a:t>
            </a:r>
            <a:r>
              <a:rPr lang="fr-FR" sz="1800" i="1" dirty="0" err="1"/>
              <a:t>based</a:t>
            </a:r>
            <a:r>
              <a:rPr lang="fr-FR" sz="1800" i="1" dirty="0"/>
              <a:t> vs. Prototype </a:t>
            </a:r>
            <a:r>
              <a:rPr lang="fr-FR" sz="1800" i="1" dirty="0" err="1"/>
              <a:t>based</a:t>
            </a:r>
            <a:endParaRPr lang="fr-FR" i="1" dirty="0"/>
          </a:p>
          <a:p>
            <a:pPr lvl="1"/>
            <a:r>
              <a:rPr lang="fr-FR" dirty="0"/>
              <a:t>Variables </a:t>
            </a:r>
          </a:p>
          <a:p>
            <a:pPr lvl="1"/>
            <a:r>
              <a:rPr lang="fr-FR" dirty="0"/>
              <a:t>Methods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Data abstraction &amp; encapsulation</a:t>
            </a:r>
          </a:p>
          <a:p>
            <a:pPr lvl="1"/>
            <a:r>
              <a:rPr lang="fr-FR" dirty="0" err="1"/>
              <a:t>Hide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Composition, </a:t>
            </a:r>
            <a:r>
              <a:rPr lang="fr-FR" dirty="0" err="1"/>
              <a:t>inheritance</a:t>
            </a:r>
            <a:endParaRPr lang="fr-FR" dirty="0"/>
          </a:p>
          <a:p>
            <a:r>
              <a:rPr lang="fr-FR" dirty="0" err="1"/>
              <a:t>Delegation</a:t>
            </a:r>
            <a:endParaRPr lang="fr-FR" dirty="0"/>
          </a:p>
          <a:p>
            <a:r>
              <a:rPr lang="fr-FR" dirty="0" err="1"/>
              <a:t>polymorphism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465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3789E5F-AAD4-A3A0-4053-E5FD45389869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cohesive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B2E1F19-2BBD-65F1-C3F2-2B078FB2A765}"/>
              </a:ext>
            </a:extLst>
          </p:cNvPr>
          <p:cNvSpPr/>
          <p:nvPr/>
        </p:nvSpPr>
        <p:spPr>
          <a:xfrm>
            <a:off x="926999" y="4171474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who’s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use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How change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impact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310BB-6741-806C-1431-56724E4D894C}"/>
              </a:ext>
            </a:extLst>
          </p:cNvPr>
          <p:cNvSpPr txBox="1"/>
          <p:nvPr/>
        </p:nvSpPr>
        <p:spPr>
          <a:xfrm>
            <a:off x="5470542" y="1577333"/>
            <a:ext cx="64425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not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Technical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Finance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342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35404-6106-A012-CA21-B5EAFED2C5DC}"/>
              </a:ext>
            </a:extLst>
          </p:cNvPr>
          <p:cNvSpPr txBox="1"/>
          <p:nvPr/>
        </p:nvSpPr>
        <p:spPr>
          <a:xfrm>
            <a:off x="4499394" y="1595718"/>
            <a:ext cx="7153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Rectangle[]):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028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477109" y="1595718"/>
            <a:ext cx="73201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589253" y="1595718"/>
            <a:ext cx="72079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656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794294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bar(cat: Cat):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86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561381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bar(animal: Animal):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2C97B86-1AE1-5394-7D07-563AA252F4D3}"/>
              </a:ext>
            </a:extLst>
          </p:cNvPr>
          <p:cNvSpPr/>
          <p:nvPr/>
        </p:nvSpPr>
        <p:spPr>
          <a:xfrm>
            <a:off x="814856" y="4718733"/>
            <a:ext cx="2920381" cy="134555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hard to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foresee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car)</a:t>
            </a:r>
          </a:p>
        </p:txBody>
      </p:sp>
    </p:spTree>
    <p:extLst>
      <p:ext uri="{BB962C8B-B14F-4D97-AF65-F5344CB8AC3E}">
        <p14:creationId xmlns:p14="http://schemas.microsoft.com/office/powerpoint/2010/main" val="580328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ADFC0B5-694D-3C40-CC71-95720F6E69F6}"/>
              </a:ext>
            </a:extLst>
          </p:cNvPr>
          <p:cNvSpPr/>
          <p:nvPr/>
        </p:nvSpPr>
        <p:spPr>
          <a:xfrm>
            <a:off x="814857" y="2820838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Keep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friendly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89038-8EB3-E493-D8EF-765D472EF78A}"/>
              </a:ext>
            </a:extLst>
          </p:cNvPr>
          <p:cNvSpPr txBox="1"/>
          <p:nvPr/>
        </p:nvSpPr>
        <p:spPr>
          <a:xfrm>
            <a:off x="3184411" y="2378052"/>
            <a:ext cx="34225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menage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vaisselle():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secheLinge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etPlus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doItAll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good luck to users (and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devs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20FEF-1525-49ED-5FD5-4969019EA35D}"/>
              </a:ext>
            </a:extLst>
          </p:cNvPr>
          <p:cNvSpPr txBox="1"/>
          <p:nvPr/>
        </p:nvSpPr>
        <p:spPr>
          <a:xfrm>
            <a:off x="7082658" y="2378052"/>
            <a:ext cx="47700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DoDtoF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DoYtoZ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code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180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1013266" y="435625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1013265" y="551698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810524" y="5153805"/>
            <a:ext cx="1" cy="36317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332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Phone):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2972139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339117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2881406" y="5481849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933634" y="4556623"/>
            <a:ext cx="94777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26C091-E317-AF08-CA20-0DEF94291956}"/>
              </a:ext>
            </a:extLst>
          </p:cNvPr>
          <p:cNvSpPr/>
          <p:nvPr/>
        </p:nvSpPr>
        <p:spPr>
          <a:xfrm>
            <a:off x="2881406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/>
              <a:t>&lt;&lt;interface&gt;&gt;</a:t>
            </a:r>
          </a:p>
          <a:p>
            <a:pPr algn="ctr"/>
            <a:r>
              <a:rPr lang="fr-FR" sz="1600" dirty="0"/>
              <a:t>Phone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968BBD-3457-10CD-6980-652442F9984E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3678665" y="4955398"/>
            <a:ext cx="0" cy="52645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F04D3C-B0B1-F8D1-79C3-B8471B3FEFFB}"/>
              </a:ext>
            </a:extLst>
          </p:cNvPr>
          <p:cNvSpPr txBox="1"/>
          <p:nvPr/>
        </p:nvSpPr>
        <p:spPr>
          <a:xfrm>
            <a:off x="2407520" y="507173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implements</a:t>
            </a:r>
            <a:endParaRPr lang="fr-F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D83A8-5C61-D923-18A4-1B7702E099EA}"/>
              </a:ext>
            </a:extLst>
          </p:cNvPr>
          <p:cNvSpPr txBox="1"/>
          <p:nvPr/>
        </p:nvSpPr>
        <p:spPr>
          <a:xfrm>
            <a:off x="2112290" y="461541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651673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https://refactoring.guru/fr/design-patterns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604506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63F38-A13E-52E8-BC86-297B52AB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de création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F0D70-DBE5-50DF-3F62-8340E74E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Fabrique</a:t>
            </a:r>
          </a:p>
          <a:p>
            <a:r>
              <a:rPr lang="fr-FR" dirty="0"/>
              <a:t>Fabrique abstraite</a:t>
            </a:r>
          </a:p>
          <a:p>
            <a:r>
              <a:rPr lang="fr-FR" dirty="0"/>
              <a:t>Monteur</a:t>
            </a:r>
          </a:p>
          <a:p>
            <a:r>
              <a:rPr lang="fr-FR" dirty="0"/>
              <a:t>Prototype</a:t>
            </a:r>
          </a:p>
          <a:p>
            <a:r>
              <a:rPr lang="fr-FR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896352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03F-0B59-1608-5237-4D94CB5D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Builder + </a:t>
            </a:r>
            <a:r>
              <a:rPr lang="fr-FR" dirty="0" err="1"/>
              <a:t>Director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C637-4583-62FE-274B-1F0165E8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3" y="1502353"/>
            <a:ext cx="4745676" cy="27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80409-FBB3-C17A-F379-75516C0E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9" y="4270664"/>
            <a:ext cx="3546764" cy="2068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71121-1433-A606-8AEC-B8E0DC51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80" y="1603664"/>
            <a:ext cx="3905250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62775-D002-AC17-E524-2576488D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430" y="4417398"/>
            <a:ext cx="2197729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14C-BEA8-C371-5298-B21AD080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structurels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CDBB-7AF3-873E-B92E-677F158F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Adaptateur</a:t>
            </a:r>
          </a:p>
          <a:p>
            <a:r>
              <a:rPr lang="fr-FR" dirty="0"/>
              <a:t>Pont</a:t>
            </a:r>
          </a:p>
          <a:p>
            <a:r>
              <a:rPr lang="fr-FR" dirty="0"/>
              <a:t>Composite</a:t>
            </a:r>
          </a:p>
          <a:p>
            <a:r>
              <a:rPr lang="fr-FR" dirty="0"/>
              <a:t>Décorateur</a:t>
            </a:r>
          </a:p>
          <a:p>
            <a:r>
              <a:rPr lang="fr-FR" dirty="0"/>
              <a:t>Façade</a:t>
            </a:r>
          </a:p>
          <a:p>
            <a:r>
              <a:rPr lang="fr-FR" dirty="0"/>
              <a:t>Poids mouche</a:t>
            </a:r>
          </a:p>
          <a:p>
            <a:r>
              <a:rPr lang="fr-FR" dirty="0"/>
              <a:t>Procuration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112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290F-CE9C-35E8-7B66-E8E1A568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615A-2631-8E66-A570-E27DA236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05" y="1682918"/>
            <a:ext cx="6642389" cy="43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274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3CE0-C5F9-0EAE-165A-2230990F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comportementaux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0BA-0861-456B-F2FF-1B67B3F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Chaine de responsabilité</a:t>
            </a:r>
          </a:p>
          <a:p>
            <a:r>
              <a:rPr lang="fr-FR" dirty="0"/>
              <a:t>Commande</a:t>
            </a:r>
          </a:p>
          <a:p>
            <a:r>
              <a:rPr lang="fr-FR" dirty="0"/>
              <a:t>Itérateur</a:t>
            </a:r>
          </a:p>
          <a:p>
            <a:r>
              <a:rPr lang="fr-FR" dirty="0"/>
              <a:t>Médiateur</a:t>
            </a:r>
          </a:p>
          <a:p>
            <a:r>
              <a:rPr lang="fr-FR" dirty="0"/>
              <a:t>Mémento</a:t>
            </a:r>
          </a:p>
          <a:p>
            <a:r>
              <a:rPr lang="fr-FR" dirty="0"/>
              <a:t>Observateur</a:t>
            </a:r>
          </a:p>
          <a:p>
            <a:r>
              <a:rPr lang="fr-FR" dirty="0"/>
              <a:t>État</a:t>
            </a:r>
          </a:p>
          <a:p>
            <a:r>
              <a:rPr lang="fr-FR" dirty="0"/>
              <a:t>Stratégie</a:t>
            </a:r>
          </a:p>
          <a:p>
            <a:r>
              <a:rPr lang="fr-FR" dirty="0"/>
              <a:t>Patron de méthode</a:t>
            </a:r>
          </a:p>
          <a:p>
            <a:r>
              <a:rPr lang="fr-FR" dirty="0"/>
              <a:t>Visiteur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63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A3B6-4012-15AB-9FA2-2EFE3E12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Chain of </a:t>
            </a:r>
            <a:r>
              <a:rPr lang="fr-FR" dirty="0" err="1"/>
              <a:t>responsibility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E7B0F-43E0-265A-9619-930FB07B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40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03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BAE-03F3-6DE3-FCD9-0502CFC4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C474-1565-1043-9278-D6964840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API controler middleware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B38E-1B7F-D47F-5FBB-39CCFEAE3839}"/>
              </a:ext>
            </a:extLst>
          </p:cNvPr>
          <p:cNvSpPr txBox="1"/>
          <p:nvPr/>
        </p:nvSpPr>
        <p:spPr>
          <a:xfrm>
            <a:off x="539495" y="2169414"/>
            <a:ext cx="43516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9321-892A-A94C-D9E2-33FBBBB0E0C2}"/>
              </a:ext>
            </a:extLst>
          </p:cNvPr>
          <p:cNvSpPr txBox="1"/>
          <p:nvPr/>
        </p:nvSpPr>
        <p:spPr>
          <a:xfrm>
            <a:off x="5557940" y="1255606"/>
            <a:ext cx="60945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logger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console.log(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(logger);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requester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isAuthorized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'/api/:id'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called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logger</a:t>
            </a:r>
            <a:endParaRPr lang="fr-F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252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6A8-9386-D720-B513-7A5BCD5B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World of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0DC44-06C6-35FF-3C8F-E95DC2F4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75" y="2627313"/>
            <a:ext cx="2771849" cy="3827462"/>
          </a:xfrm>
        </p:spPr>
      </p:pic>
    </p:spTree>
    <p:extLst>
      <p:ext uri="{BB962C8B-B14F-4D97-AF65-F5344CB8AC3E}">
        <p14:creationId xmlns:p14="http://schemas.microsoft.com/office/powerpoint/2010/main" val="1295931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CAC9-4FE6-F601-6776-1265472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2565-4230-1B37-F540-09508A30D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Local</a:t>
            </a:r>
          </a:p>
          <a:p>
            <a:pPr lvl="1"/>
            <a:r>
              <a:rPr lang="fr-FR" dirty="0"/>
              <a:t>Pipe </a:t>
            </a:r>
            <a:r>
              <a:rPr lang="fr-FR" sz="1600" i="1" dirty="0"/>
              <a:t>cat file &gt; </a:t>
            </a:r>
            <a:r>
              <a:rPr lang="fr-FR" sz="1600" i="1" dirty="0" err="1"/>
              <a:t>other</a:t>
            </a:r>
            <a:r>
              <a:rPr lang="fr-FR" sz="1600" i="1" dirty="0"/>
              <a:t>-file</a:t>
            </a:r>
          </a:p>
          <a:p>
            <a:pPr lvl="1"/>
            <a:r>
              <a:rPr lang="fr-FR" dirty="0"/>
              <a:t>File </a:t>
            </a:r>
            <a:r>
              <a:rPr lang="fr-FR" sz="1600" i="1" dirty="0" err="1"/>
              <a:t>write</a:t>
            </a:r>
            <a:r>
              <a:rPr lang="fr-FR" sz="1600" i="1" dirty="0"/>
              <a:t>/</a:t>
            </a:r>
            <a:r>
              <a:rPr lang="fr-FR" sz="1600" i="1" dirty="0" err="1"/>
              <a:t>read</a:t>
            </a:r>
            <a:endParaRPr lang="fr-FR" i="1" dirty="0"/>
          </a:p>
          <a:p>
            <a:pPr lvl="1"/>
            <a:r>
              <a:rPr lang="fr-FR" dirty="0"/>
              <a:t>Signal </a:t>
            </a:r>
            <a:r>
              <a:rPr lang="fr-FR" sz="1600" i="1" dirty="0" err="1"/>
              <a:t>notify</a:t>
            </a:r>
            <a:r>
              <a:rPr lang="fr-FR" sz="1600" i="1" dirty="0"/>
              <a:t> to process</a:t>
            </a:r>
            <a:endParaRPr lang="fr-FR" i="1" dirty="0"/>
          </a:p>
          <a:p>
            <a:pPr lvl="1"/>
            <a:r>
              <a:rPr lang="fr-FR" dirty="0" err="1"/>
              <a:t>Shared</a:t>
            </a:r>
            <a:r>
              <a:rPr lang="fr-FR" dirty="0"/>
              <a:t> Memory </a:t>
            </a:r>
            <a:r>
              <a:rPr lang="fr-FR" sz="1600" i="1" dirty="0" err="1"/>
              <a:t>between</a:t>
            </a:r>
            <a:r>
              <a:rPr lang="fr-FR" sz="1600" i="1" dirty="0"/>
              <a:t> </a:t>
            </a:r>
            <a:r>
              <a:rPr lang="fr-FR" sz="1600" i="1" dirty="0" err="1"/>
              <a:t>different</a:t>
            </a:r>
            <a:r>
              <a:rPr lang="fr-FR" sz="1600" i="1" dirty="0"/>
              <a:t> </a:t>
            </a:r>
            <a:r>
              <a:rPr lang="fr-FR" sz="1600" i="1" dirty="0" err="1"/>
              <a:t>processes</a:t>
            </a:r>
            <a:endParaRPr lang="fr-FR" i="1" dirty="0"/>
          </a:p>
          <a:p>
            <a:pPr lvl="1"/>
            <a:r>
              <a:rPr lang="fr-FR" dirty="0"/>
              <a:t>Socket </a:t>
            </a:r>
            <a:r>
              <a:rPr lang="fr-FR" sz="1600" i="1" dirty="0"/>
              <a:t>local 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i="1" dirty="0"/>
          </a:p>
          <a:p>
            <a:r>
              <a:rPr lang="fr-FR" dirty="0"/>
              <a:t>Network / distant</a:t>
            </a:r>
          </a:p>
          <a:p>
            <a:pPr lvl="1"/>
            <a:r>
              <a:rPr lang="fr-FR" dirty="0"/>
              <a:t>Socket </a:t>
            </a:r>
            <a:r>
              <a:rPr lang="fr-FR" sz="1600" i="1" dirty="0"/>
              <a:t>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dirty="0"/>
          </a:p>
          <a:p>
            <a:pPr lvl="1"/>
            <a:r>
              <a:rPr lang="fr-FR" dirty="0"/>
              <a:t>Message Queuing </a:t>
            </a:r>
            <a:r>
              <a:rPr lang="fr-FR" sz="1600" i="1" dirty="0"/>
              <a:t>middleware</a:t>
            </a:r>
            <a:endParaRPr lang="fr-FR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B386-020F-6F9C-237D-F4812F517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API</a:t>
            </a:r>
          </a:p>
          <a:p>
            <a:pPr lvl="1"/>
            <a:r>
              <a:rPr lang="fr-FR" dirty="0" err="1"/>
              <a:t>Stateful</a:t>
            </a:r>
            <a:r>
              <a:rPr lang="fr-FR" dirty="0"/>
              <a:t> / </a:t>
            </a:r>
            <a:r>
              <a:rPr lang="fr-FR" dirty="0" err="1"/>
              <a:t>Stateless</a:t>
            </a:r>
            <a:endParaRPr lang="fr-FR" dirty="0"/>
          </a:p>
          <a:p>
            <a:pPr lvl="1"/>
            <a:r>
              <a:rPr lang="fr-FR" dirty="0"/>
              <a:t>CRUD / Method invocation</a:t>
            </a:r>
          </a:p>
          <a:p>
            <a:pPr lvl="1"/>
            <a:r>
              <a:rPr lang="fr-FR" dirty="0"/>
              <a:t>SOAP / RMI / REST / GRAPHQL</a:t>
            </a:r>
          </a:p>
          <a:p>
            <a:pPr lvl="1"/>
            <a:r>
              <a:rPr lang="fr-FR" dirty="0" err="1"/>
              <a:t>OpenAPI</a:t>
            </a:r>
            <a:r>
              <a:rPr lang="fr-FR" dirty="0"/>
              <a:t> (OAI) </a:t>
            </a:r>
            <a:r>
              <a:rPr lang="fr-FR" sz="1600" i="1" dirty="0" err="1"/>
              <a:t>standardize</a:t>
            </a:r>
            <a:r>
              <a:rPr lang="fr-FR" sz="1600" i="1" dirty="0"/>
              <a:t> how APIs are </a:t>
            </a:r>
            <a:r>
              <a:rPr lang="fr-FR" sz="1600" i="1" dirty="0" err="1"/>
              <a:t>described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Formats</a:t>
            </a:r>
          </a:p>
          <a:p>
            <a:pPr lvl="1"/>
            <a:r>
              <a:rPr lang="fr-FR" dirty="0"/>
              <a:t>Xml</a:t>
            </a:r>
          </a:p>
          <a:p>
            <a:pPr lvl="1"/>
            <a:r>
              <a:rPr lang="fr-FR" dirty="0" err="1"/>
              <a:t>Json</a:t>
            </a:r>
            <a:endParaRPr lang="fr-FR" dirty="0"/>
          </a:p>
          <a:p>
            <a:pPr lvl="1"/>
            <a:r>
              <a:rPr lang="fr-FR" dirty="0" err="1"/>
              <a:t>Yaml</a:t>
            </a:r>
            <a:endParaRPr lang="fr-FR" dirty="0"/>
          </a:p>
          <a:p>
            <a:pPr lvl="1"/>
            <a:r>
              <a:rPr lang="fr-FR" dirty="0" err="1"/>
              <a:t>Protobuf</a:t>
            </a:r>
            <a:endParaRPr lang="fr-FR" dirty="0"/>
          </a:p>
          <a:p>
            <a:pPr lvl="1"/>
            <a:r>
              <a:rPr lang="fr-FR" dirty="0"/>
              <a:t>…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3DE8A63-B06C-2559-0E66-20524A47C24D}"/>
              </a:ext>
            </a:extLst>
          </p:cNvPr>
          <p:cNvSpPr/>
          <p:nvPr/>
        </p:nvSpPr>
        <p:spPr>
          <a:xfrm rot="21365131">
            <a:off x="9221638" y="4252823"/>
            <a:ext cx="2355011" cy="119907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Beware</a:t>
            </a:r>
            <a:r>
              <a:rPr lang="fr-FR" dirty="0"/>
              <a:t> to </a:t>
            </a:r>
          </a:p>
          <a:p>
            <a:pPr algn="ctr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831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9788-28FD-E703-7D1E-D37FB169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A215B-7D18-8F9A-309B-742B34506528}"/>
              </a:ext>
            </a:extLst>
          </p:cNvPr>
          <p:cNvSpPr/>
          <p:nvPr/>
        </p:nvSpPr>
        <p:spPr>
          <a:xfrm>
            <a:off x="873823" y="2355633"/>
            <a:ext cx="1768415" cy="285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0B6CE97-D69D-16D0-A76E-F76637D1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238" y="1262730"/>
            <a:ext cx="504730" cy="504730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CBD81D7A-01DE-E3D5-A7B5-CAE464B8F596}"/>
              </a:ext>
            </a:extLst>
          </p:cNvPr>
          <p:cNvSpPr/>
          <p:nvPr/>
        </p:nvSpPr>
        <p:spPr>
          <a:xfrm>
            <a:off x="873823" y="554678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276F6-411D-B79E-6F29-049EBB9D7247}"/>
              </a:ext>
            </a:extLst>
          </p:cNvPr>
          <p:cNvSpPr/>
          <p:nvPr/>
        </p:nvSpPr>
        <p:spPr>
          <a:xfrm>
            <a:off x="4180250" y="2355633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tier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997B8F66-2B14-6F98-D4F2-1A160ADB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131" y="1265777"/>
            <a:ext cx="504730" cy="504730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55EA0BFF-AD1E-F407-11EF-DD892F993DE8}"/>
              </a:ext>
            </a:extLst>
          </p:cNvPr>
          <p:cNvSpPr/>
          <p:nvPr/>
        </p:nvSpPr>
        <p:spPr>
          <a:xfrm>
            <a:off x="4180249" y="554678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C06AD-98A1-011A-EAE8-AAFE3527D3AB}"/>
              </a:ext>
            </a:extLst>
          </p:cNvPr>
          <p:cNvSpPr/>
          <p:nvPr/>
        </p:nvSpPr>
        <p:spPr>
          <a:xfrm>
            <a:off x="5498307" y="369202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0714E-E22F-2C50-1F75-31D6078A0024}"/>
              </a:ext>
            </a:extLst>
          </p:cNvPr>
          <p:cNvSpPr/>
          <p:nvPr/>
        </p:nvSpPr>
        <p:spPr>
          <a:xfrm>
            <a:off x="4184563" y="324275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5FA90-2BBE-E7EF-6FFD-DD86C146A61E}"/>
              </a:ext>
            </a:extLst>
          </p:cNvPr>
          <p:cNvSpPr/>
          <p:nvPr/>
        </p:nvSpPr>
        <p:spPr>
          <a:xfrm>
            <a:off x="5498307" y="3095181"/>
            <a:ext cx="976568" cy="3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5D64-DC12-88CD-07E1-08F20A25EF55}"/>
              </a:ext>
            </a:extLst>
          </p:cNvPr>
          <p:cNvSpPr/>
          <p:nvPr/>
        </p:nvSpPr>
        <p:spPr>
          <a:xfrm>
            <a:off x="4180250" y="4068671"/>
            <a:ext cx="681488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A20D4-FAB0-56E4-3E00-6DBB687CFFEE}"/>
              </a:ext>
            </a:extLst>
          </p:cNvPr>
          <p:cNvSpPr/>
          <p:nvPr/>
        </p:nvSpPr>
        <p:spPr>
          <a:xfrm>
            <a:off x="4180249" y="4721635"/>
            <a:ext cx="1768415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46F0DD-AD25-09EC-0C64-11D1B6E0F53B}"/>
              </a:ext>
            </a:extLst>
          </p:cNvPr>
          <p:cNvSpPr/>
          <p:nvPr/>
        </p:nvSpPr>
        <p:spPr>
          <a:xfrm>
            <a:off x="6102702" y="5573286"/>
            <a:ext cx="976568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Remote</a:t>
            </a:r>
            <a:endParaRPr lang="fr-FR" sz="1200" dirty="0"/>
          </a:p>
          <a:p>
            <a:pPr algn="ctr"/>
            <a:r>
              <a:rPr lang="fr-FR" sz="1200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8995B-0D43-154B-AC84-A67E2DA1ACE7}"/>
              </a:ext>
            </a:extLst>
          </p:cNvPr>
          <p:cNvCxnSpPr>
            <a:endCxn id="12" idx="0"/>
          </p:cNvCxnSpPr>
          <p:nvPr/>
        </p:nvCxnSpPr>
        <p:spPr>
          <a:xfrm>
            <a:off x="4668534" y="2860363"/>
            <a:ext cx="4313" cy="382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D64B6-2187-333A-FEB4-6A2AC033178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064457" y="3853986"/>
            <a:ext cx="12941" cy="867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988B3-F40F-5606-A62B-6F8C7F4614C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20994" y="3853986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D840B-271D-8E68-3C37-9745FDC8403B}"/>
              </a:ext>
            </a:extLst>
          </p:cNvPr>
          <p:cNvCxnSpPr>
            <a:cxnSpLocks/>
          </p:cNvCxnSpPr>
          <p:nvPr/>
        </p:nvCxnSpPr>
        <p:spPr>
          <a:xfrm flipV="1">
            <a:off x="4513806" y="4511231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348D6-A713-46BE-50BD-09905267934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86591" y="2860363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47113-16E5-9793-AFC1-05B7C5F9A2E2}"/>
              </a:ext>
            </a:extLst>
          </p:cNvPr>
          <p:cNvCxnSpPr>
            <a:cxnSpLocks/>
          </p:cNvCxnSpPr>
          <p:nvPr/>
        </p:nvCxnSpPr>
        <p:spPr>
          <a:xfrm>
            <a:off x="5986591" y="3457202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25746-1389-5016-646F-38D80D654F2A}"/>
              </a:ext>
            </a:extLst>
          </p:cNvPr>
          <p:cNvCxnSpPr>
            <a:cxnSpLocks/>
          </p:cNvCxnSpPr>
          <p:nvPr/>
        </p:nvCxnSpPr>
        <p:spPr>
          <a:xfrm>
            <a:off x="6314395" y="4287810"/>
            <a:ext cx="0" cy="1285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DC411-763E-59BC-3070-CBD10546B559}"/>
              </a:ext>
            </a:extLst>
          </p:cNvPr>
          <p:cNvCxnSpPr>
            <a:cxnSpLocks/>
          </p:cNvCxnSpPr>
          <p:nvPr/>
        </p:nvCxnSpPr>
        <p:spPr>
          <a:xfrm>
            <a:off x="5695160" y="4303256"/>
            <a:ext cx="0" cy="433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4F16A2-D71D-13BB-530F-F891B53B7251}"/>
              </a:ext>
            </a:extLst>
          </p:cNvPr>
          <p:cNvSpPr txBox="1"/>
          <p:nvPr/>
        </p:nvSpPr>
        <p:spPr>
          <a:xfrm>
            <a:off x="1172758" y="17339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monolith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0C6EC-A052-17B0-DCC6-2B51DBE0C06C}"/>
              </a:ext>
            </a:extLst>
          </p:cNvPr>
          <p:cNvSpPr txBox="1"/>
          <p:nvPr/>
        </p:nvSpPr>
        <p:spPr>
          <a:xfrm>
            <a:off x="4974606" y="173093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N-tiers</a:t>
            </a:r>
          </a:p>
        </p:txBody>
      </p:sp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4C190B7E-8A16-D04F-27BD-B2F4278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9879" y="1262730"/>
            <a:ext cx="504730" cy="5047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F341D4-4BB7-9D4B-8E51-911AE2A890B0}"/>
              </a:ext>
            </a:extLst>
          </p:cNvPr>
          <p:cNvSpPr txBox="1"/>
          <p:nvPr/>
        </p:nvSpPr>
        <p:spPr>
          <a:xfrm>
            <a:off x="9227027" y="172789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µ-services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721A7-C08E-E398-1056-624442C79040}"/>
              </a:ext>
            </a:extLst>
          </p:cNvPr>
          <p:cNvSpPr/>
          <p:nvPr/>
        </p:nvSpPr>
        <p:spPr>
          <a:xfrm>
            <a:off x="8694931" y="2310019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38AD91-1BAD-662D-E6B2-6EB16BAC2DCF}"/>
              </a:ext>
            </a:extLst>
          </p:cNvPr>
          <p:cNvSpPr/>
          <p:nvPr/>
        </p:nvSpPr>
        <p:spPr>
          <a:xfrm>
            <a:off x="7998869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55B2ECF7-294B-690C-C1FF-28E2B7F8BE5F}"/>
              </a:ext>
            </a:extLst>
          </p:cNvPr>
          <p:cNvSpPr/>
          <p:nvPr/>
        </p:nvSpPr>
        <p:spPr>
          <a:xfrm>
            <a:off x="7998869" y="3901793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FB616-27CD-8A1C-D6D1-4723BE4234FF}"/>
              </a:ext>
            </a:extLst>
          </p:cNvPr>
          <p:cNvSpPr/>
          <p:nvPr/>
        </p:nvSpPr>
        <p:spPr>
          <a:xfrm>
            <a:off x="9222807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59F95-652D-A29B-B81D-FAC2F36F41EE}"/>
              </a:ext>
            </a:extLst>
          </p:cNvPr>
          <p:cNvSpPr/>
          <p:nvPr/>
        </p:nvSpPr>
        <p:spPr>
          <a:xfrm>
            <a:off x="10446745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AD4A9ABA-215E-451F-9777-DCC4B68FB056}"/>
              </a:ext>
            </a:extLst>
          </p:cNvPr>
          <p:cNvSpPr/>
          <p:nvPr/>
        </p:nvSpPr>
        <p:spPr>
          <a:xfrm>
            <a:off x="10446745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0D3246-835A-38BE-7FFD-7096F31A5AC5}"/>
              </a:ext>
            </a:extLst>
          </p:cNvPr>
          <p:cNvSpPr/>
          <p:nvPr/>
        </p:nvSpPr>
        <p:spPr>
          <a:xfrm>
            <a:off x="7998869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EADB90EB-F517-66F1-0484-379CD7A3EEB3}"/>
              </a:ext>
            </a:extLst>
          </p:cNvPr>
          <p:cNvSpPr/>
          <p:nvPr/>
        </p:nvSpPr>
        <p:spPr>
          <a:xfrm>
            <a:off x="7998869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42818-2CD3-ABEF-5C74-9E98A6755598}"/>
              </a:ext>
            </a:extLst>
          </p:cNvPr>
          <p:cNvSpPr/>
          <p:nvPr/>
        </p:nvSpPr>
        <p:spPr>
          <a:xfrm>
            <a:off x="10446745" y="3397062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1AA8BD-7964-BA5B-CEF0-43DE1C0FCA0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434770" y="2814749"/>
            <a:ext cx="1407474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16C41-C3F5-C48D-BDF9-909EF46BCF9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9658708" y="2814749"/>
            <a:ext cx="183536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35AB7C-F67A-E6F5-787B-B5C43DED4D37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42244" y="2814749"/>
            <a:ext cx="1040402" cy="582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8971BD-C8B2-B012-621B-DFB7999AECB2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882646" y="3810507"/>
            <a:ext cx="0" cy="913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3F9196-BB78-E41E-3E3A-EF93EA86CC2A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8434770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FD63FD-60FE-483F-7840-D25E1E08459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658708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09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Command and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Segregation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783064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686265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2357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292022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32167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40362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01228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01228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670166" y="1783064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3664774" y="391355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Domain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570548" y="2292022"/>
            <a:ext cx="5391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977AC97-9903-9B07-4297-51C6BCDFDEAC}"/>
              </a:ext>
            </a:extLst>
          </p:cNvPr>
          <p:cNvSpPr/>
          <p:nvPr/>
        </p:nvSpPr>
        <p:spPr>
          <a:xfrm>
            <a:off x="3664774" y="449266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persistence</a:t>
            </a:r>
            <a:endParaRPr lang="fr-FR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664774" y="2755350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664774" y="3334454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commands</a:t>
            </a:r>
            <a:endParaRPr lang="fr-FR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FCFEC-5DBD-5663-58B3-4D47ECCE797B}"/>
              </a:ext>
            </a:extLst>
          </p:cNvPr>
          <p:cNvSpPr/>
          <p:nvPr/>
        </p:nvSpPr>
        <p:spPr>
          <a:xfrm>
            <a:off x="5713719" y="447209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 </a:t>
            </a:r>
            <a:r>
              <a:rPr lang="fr-FR" sz="1400" dirty="0" err="1"/>
              <a:t>query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659382" y="5463559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Write model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4360980" y="5001622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F7481667-92F5-A3CB-5ED0-C03BB71F535B}"/>
              </a:ext>
            </a:extLst>
          </p:cNvPr>
          <p:cNvSpPr/>
          <p:nvPr/>
        </p:nvSpPr>
        <p:spPr>
          <a:xfrm>
            <a:off x="5727688" y="546355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Read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B86520-3E21-44A2-50A8-4A058B46C4B5}"/>
              </a:ext>
            </a:extLst>
          </p:cNvPr>
          <p:cNvCxnSpPr>
            <a:cxnSpLocks/>
          </p:cNvCxnSpPr>
          <p:nvPr/>
        </p:nvCxnSpPr>
        <p:spPr>
          <a:xfrm flipV="1">
            <a:off x="6592708" y="4974829"/>
            <a:ext cx="0" cy="585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19492" y="2306337"/>
            <a:ext cx="1" cy="21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B6C6B2-9F03-2C61-DF14-4FD7E177F3EB}"/>
              </a:ext>
            </a:extLst>
          </p:cNvPr>
          <p:cNvCxnSpPr>
            <a:cxnSpLocks/>
            <a:stCxn id="45" idx="4"/>
            <a:endCxn id="46" idx="2"/>
          </p:cNvCxnSpPr>
          <p:nvPr/>
        </p:nvCxnSpPr>
        <p:spPr>
          <a:xfrm flipV="1">
            <a:off x="5427797" y="5864771"/>
            <a:ext cx="2998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rré corné 16">
            <a:extLst>
              <a:ext uri="{FF2B5EF4-FFF2-40B4-BE49-F238E27FC236}">
                <a16:creationId xmlns:a16="http://schemas.microsoft.com/office/drawing/2014/main" id="{E492DDE5-A776-EA18-14F7-8884BF59F27D}"/>
              </a:ext>
            </a:extLst>
          </p:cNvPr>
          <p:cNvSpPr/>
          <p:nvPr/>
        </p:nvSpPr>
        <p:spPr>
          <a:xfrm rot="21366566">
            <a:off x="8661443" y="1806512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Separate</a:t>
            </a:r>
            <a:endParaRPr lang="fr-FR" dirty="0"/>
          </a:p>
          <a:p>
            <a:pPr algn="ctr"/>
            <a:r>
              <a:rPr lang="fr-FR" dirty="0" err="1"/>
              <a:t>read</a:t>
            </a:r>
            <a:r>
              <a:rPr lang="fr-FR" dirty="0"/>
              <a:t> / update</a:t>
            </a:r>
          </a:p>
        </p:txBody>
      </p:sp>
      <p:sp>
        <p:nvSpPr>
          <p:cNvPr id="56" name="Carré corné 16">
            <a:extLst>
              <a:ext uri="{FF2B5EF4-FFF2-40B4-BE49-F238E27FC236}">
                <a16:creationId xmlns:a16="http://schemas.microsoft.com/office/drawing/2014/main" id="{09D5F8C0-AED6-CD6C-E11E-02E91182094B}"/>
              </a:ext>
            </a:extLst>
          </p:cNvPr>
          <p:cNvSpPr/>
          <p:nvPr/>
        </p:nvSpPr>
        <p:spPr>
          <a:xfrm rot="21366566">
            <a:off x="8650658" y="297729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</a:t>
            </a:r>
          </a:p>
        </p:txBody>
      </p:sp>
      <p:sp>
        <p:nvSpPr>
          <p:cNvPr id="57" name="Carré corné 16">
            <a:extLst>
              <a:ext uri="{FF2B5EF4-FFF2-40B4-BE49-F238E27FC236}">
                <a16:creationId xmlns:a16="http://schemas.microsoft.com/office/drawing/2014/main" id="{FF3A25CE-1696-6A5E-EDC2-A7BDC3701DAF}"/>
              </a:ext>
            </a:extLst>
          </p:cNvPr>
          <p:cNvSpPr/>
          <p:nvPr/>
        </p:nvSpPr>
        <p:spPr>
          <a:xfrm rot="21366566">
            <a:off x="8668285" y="4198476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53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Event </a:t>
            </a:r>
            <a:r>
              <a:rPr lang="fr-FR" dirty="0" err="1"/>
              <a:t>sourcing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828800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73200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6931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337758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7790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8609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46964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46964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096210" y="1828800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5683227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Materialzed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3991200" y="2337758"/>
            <a:ext cx="10783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085426" y="280108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Cart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085426" y="336451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085426" y="550929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store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3991199" y="5007460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351337" y="2337758"/>
            <a:ext cx="0" cy="859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4262F8-8E9B-1F87-F05E-BCF0E69A7010}"/>
              </a:ext>
            </a:extLst>
          </p:cNvPr>
          <p:cNvSpPr/>
          <p:nvPr/>
        </p:nvSpPr>
        <p:spPr>
          <a:xfrm>
            <a:off x="3085426" y="392794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#2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5FBA8-40BA-E568-7345-E39E698D2CB2}"/>
              </a:ext>
            </a:extLst>
          </p:cNvPr>
          <p:cNvSpPr/>
          <p:nvPr/>
        </p:nvSpPr>
        <p:spPr>
          <a:xfrm>
            <a:off x="3085426" y="449137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removed</a:t>
            </a:r>
            <a:endParaRPr lang="fr-FR" sz="14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EBAA04-B73F-5317-E3DB-D5BC12BBD40E}"/>
              </a:ext>
            </a:extLst>
          </p:cNvPr>
          <p:cNvCxnSpPr>
            <a:stCxn id="45" idx="4"/>
            <a:endCxn id="32" idx="2"/>
          </p:cNvCxnSpPr>
          <p:nvPr/>
        </p:nvCxnSpPr>
        <p:spPr>
          <a:xfrm flipV="1">
            <a:off x="4853841" y="4267144"/>
            <a:ext cx="1497496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46C68-35A9-3FCC-96B3-7C6C6FCBE41F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853841" y="5891057"/>
            <a:ext cx="2829840" cy="19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F844A-6BCE-5D33-D393-88D75722674E}"/>
              </a:ext>
            </a:extLst>
          </p:cNvPr>
          <p:cNvSpPr/>
          <p:nvPr/>
        </p:nvSpPr>
        <p:spPr>
          <a:xfrm>
            <a:off x="7735063" y="5355913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Query</a:t>
            </a:r>
            <a:r>
              <a:rPr lang="fr-FR" sz="1400" dirty="0"/>
              <a:t> for curent state of </a:t>
            </a:r>
            <a:r>
              <a:rPr lang="fr-FR" sz="1400" dirty="0" err="1"/>
              <a:t>entities</a:t>
            </a:r>
            <a:endParaRPr lang="fr-FR" sz="1400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83A2AF-1606-153F-A797-80227BB2D1D3}"/>
              </a:ext>
            </a:extLst>
          </p:cNvPr>
          <p:cNvCxnSpPr>
            <a:cxnSpLocks/>
            <a:stCxn id="45" idx="4"/>
            <a:endCxn id="26" idx="2"/>
          </p:cNvCxnSpPr>
          <p:nvPr/>
        </p:nvCxnSpPr>
        <p:spPr>
          <a:xfrm flipV="1">
            <a:off x="4853841" y="4267144"/>
            <a:ext cx="3265911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2548C-3FB9-4E96-7437-348E4152E9CD}"/>
              </a:ext>
            </a:extLst>
          </p:cNvPr>
          <p:cNvSpPr/>
          <p:nvPr/>
        </p:nvSpPr>
        <p:spPr>
          <a:xfrm>
            <a:off x="7451642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Other</a:t>
            </a:r>
            <a:endParaRPr lang="fr-FR" sz="1400" dirty="0"/>
          </a:p>
          <a:p>
            <a:pPr algn="ctr"/>
            <a:r>
              <a:rPr lang="fr-FR" sz="1400" dirty="0"/>
              <a:t>system</a:t>
            </a:r>
          </a:p>
        </p:txBody>
      </p:sp>
      <p:sp>
        <p:nvSpPr>
          <p:cNvPr id="29" name="Carré corné 16">
            <a:extLst>
              <a:ext uri="{FF2B5EF4-FFF2-40B4-BE49-F238E27FC236}">
                <a16:creationId xmlns:a16="http://schemas.microsoft.com/office/drawing/2014/main" id="{6681355C-AF1C-44B2-92F4-A2492C6E45B1}"/>
              </a:ext>
            </a:extLst>
          </p:cNvPr>
          <p:cNvSpPr/>
          <p:nvPr/>
        </p:nvSpPr>
        <p:spPr>
          <a:xfrm rot="21366566">
            <a:off x="9480153" y="1314145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Events are immutable</a:t>
            </a:r>
          </a:p>
        </p:txBody>
      </p:sp>
      <p:sp>
        <p:nvSpPr>
          <p:cNvPr id="30" name="Carré corné 16">
            <a:extLst>
              <a:ext uri="{FF2B5EF4-FFF2-40B4-BE49-F238E27FC236}">
                <a16:creationId xmlns:a16="http://schemas.microsoft.com/office/drawing/2014/main" id="{95281B7A-F8B9-240C-71F0-8A94007CB2B2}"/>
              </a:ext>
            </a:extLst>
          </p:cNvPr>
          <p:cNvSpPr/>
          <p:nvPr/>
        </p:nvSpPr>
        <p:spPr>
          <a:xfrm rot="21366566">
            <a:off x="9479617" y="2484582"/>
            <a:ext cx="2251447" cy="13224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Events are 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oriented</a:t>
            </a:r>
            <a:r>
              <a:rPr lang="fr-FR" sz="1400" dirty="0"/>
              <a:t> actions</a:t>
            </a:r>
          </a:p>
          <a:p>
            <a:pPr algn="ctr"/>
            <a:r>
              <a:rPr lang="fr-FR" sz="1400" dirty="0" err="1"/>
              <a:t>Easier</a:t>
            </a:r>
            <a:r>
              <a:rPr lang="fr-FR" sz="1400" dirty="0"/>
              <a:t> to trace </a:t>
            </a:r>
            <a:r>
              <a:rPr lang="fr-FR" sz="1400" dirty="0" err="1"/>
              <a:t>than</a:t>
            </a:r>
            <a:r>
              <a:rPr lang="fr-FR" sz="1400" dirty="0"/>
              <a:t> </a:t>
            </a:r>
            <a:r>
              <a:rPr lang="fr-FR" sz="1400" dirty="0" err="1"/>
              <a:t>complex</a:t>
            </a:r>
            <a:r>
              <a:rPr lang="fr-FR" sz="1400" dirty="0"/>
              <a:t> data </a:t>
            </a:r>
            <a:r>
              <a:rPr lang="fr-FR" sz="1400" dirty="0" err="1"/>
              <a:t>models</a:t>
            </a:r>
            <a:r>
              <a:rPr lang="fr-FR" sz="1400" dirty="0"/>
              <a:t> state</a:t>
            </a:r>
          </a:p>
        </p:txBody>
      </p:sp>
      <p:sp>
        <p:nvSpPr>
          <p:cNvPr id="33" name="Carré corné 16">
            <a:extLst>
              <a:ext uri="{FF2B5EF4-FFF2-40B4-BE49-F238E27FC236}">
                <a16:creationId xmlns:a16="http://schemas.microsoft.com/office/drawing/2014/main" id="{64326473-3E5B-0441-61ED-6A46EE1235C9}"/>
              </a:ext>
            </a:extLst>
          </p:cNvPr>
          <p:cNvSpPr/>
          <p:nvPr/>
        </p:nvSpPr>
        <p:spPr>
          <a:xfrm rot="21366566">
            <a:off x="9486995" y="4018223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Prevents</a:t>
            </a:r>
            <a:r>
              <a:rPr lang="fr-FR" dirty="0"/>
              <a:t> concurrent updates</a:t>
            </a:r>
          </a:p>
        </p:txBody>
      </p:sp>
      <p:sp>
        <p:nvSpPr>
          <p:cNvPr id="39" name="Carré corné 16">
            <a:extLst>
              <a:ext uri="{FF2B5EF4-FFF2-40B4-BE49-F238E27FC236}">
                <a16:creationId xmlns:a16="http://schemas.microsoft.com/office/drawing/2014/main" id="{B1ED8A00-8B11-2701-C8E3-BA010E45A724}"/>
              </a:ext>
            </a:extLst>
          </p:cNvPr>
          <p:cNvSpPr/>
          <p:nvPr/>
        </p:nvSpPr>
        <p:spPr>
          <a:xfrm rot="21366566">
            <a:off x="9441545" y="523662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Audit trail</a:t>
            </a:r>
          </a:p>
        </p:txBody>
      </p:sp>
    </p:spTree>
    <p:extLst>
      <p:ext uri="{BB962C8B-B14F-4D97-AF65-F5344CB8AC3E}">
        <p14:creationId xmlns:p14="http://schemas.microsoft.com/office/powerpoint/2010/main" val="77015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06-2ECA-7941-2011-AB09A5EB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59569-38F7-5172-D4BF-0B7B3E0DE147}"/>
              </a:ext>
            </a:extLst>
          </p:cNvPr>
          <p:cNvSpPr/>
          <p:nvPr/>
        </p:nvSpPr>
        <p:spPr>
          <a:xfrm>
            <a:off x="2277374" y="1570008"/>
            <a:ext cx="2363638" cy="31745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435BD-933F-1566-AC46-279080855FF9}"/>
              </a:ext>
            </a:extLst>
          </p:cNvPr>
          <p:cNvSpPr/>
          <p:nvPr/>
        </p:nvSpPr>
        <p:spPr>
          <a:xfrm>
            <a:off x="4641012" y="1570008"/>
            <a:ext cx="2363638" cy="3174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24582-702A-CD68-AB52-FC976BF1F11F}"/>
              </a:ext>
            </a:extLst>
          </p:cNvPr>
          <p:cNvSpPr/>
          <p:nvPr/>
        </p:nvSpPr>
        <p:spPr>
          <a:xfrm>
            <a:off x="7004650" y="1570008"/>
            <a:ext cx="2363638" cy="31745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Extract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0C1048-32DF-EE76-1D91-CF4C5D453E9E}"/>
              </a:ext>
            </a:extLst>
          </p:cNvPr>
          <p:cNvSpPr/>
          <p:nvPr/>
        </p:nvSpPr>
        <p:spPr>
          <a:xfrm>
            <a:off x="2277373" y="2544794"/>
            <a:ext cx="7082287" cy="2078966"/>
          </a:xfrm>
          <a:custGeom>
            <a:avLst/>
            <a:gdLst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2287" h="2769079">
                <a:moveTo>
                  <a:pt x="0" y="2769079"/>
                </a:moveTo>
                <a:cubicBezTo>
                  <a:pt x="4707147" y="2717321"/>
                  <a:pt x="2340634" y="43131"/>
                  <a:pt x="7082287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FA8C9F3-792C-1599-78B9-F25213BCAF15}"/>
              </a:ext>
            </a:extLst>
          </p:cNvPr>
          <p:cNvSpPr/>
          <p:nvPr/>
        </p:nvSpPr>
        <p:spPr>
          <a:xfrm rot="21339036">
            <a:off x="2368557" y="5063191"/>
            <a:ext cx="2104845" cy="126021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first stack</a:t>
            </a: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Ease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product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iterations</a:t>
            </a:r>
            <a:endParaRPr lang="fr-FR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36753CB3-5FC0-DD32-AE93-F1F2FBA9B689}"/>
              </a:ext>
            </a:extLst>
          </p:cNvPr>
          <p:cNvSpPr/>
          <p:nvPr/>
        </p:nvSpPr>
        <p:spPr>
          <a:xfrm rot="21339036">
            <a:off x="4779639" y="5029175"/>
            <a:ext cx="2104845" cy="133683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Extend</a:t>
            </a:r>
            <a:r>
              <a:rPr lang="fr-FR" dirty="0">
                <a:solidFill>
                  <a:schemeClr val="tx1"/>
                </a:solidFill>
              </a:rPr>
              <a:t> architecture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Long running </a:t>
            </a:r>
            <a:r>
              <a:rPr lang="fr-FR" sz="1400" i="1" dirty="0" err="1">
                <a:solidFill>
                  <a:schemeClr val="tx1"/>
                </a:solidFill>
              </a:rPr>
              <a:t>tasks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frequent</a:t>
            </a:r>
            <a:r>
              <a:rPr lang="fr-FR" sz="1400" i="1" dirty="0">
                <a:solidFill>
                  <a:schemeClr val="tx1"/>
                </a:solidFill>
              </a:rPr>
              <a:t> updates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156EB8-5B18-A787-7FBA-343A53A9C27A}"/>
              </a:ext>
            </a:extLst>
          </p:cNvPr>
          <p:cNvSpPr/>
          <p:nvPr/>
        </p:nvSpPr>
        <p:spPr>
          <a:xfrm rot="21339036">
            <a:off x="7190748" y="5063190"/>
            <a:ext cx="2104845" cy="126086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Handle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growth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Scale</a:t>
            </a:r>
            <a:r>
              <a:rPr lang="fr-FR" sz="1400" i="1" dirty="0">
                <a:solidFill>
                  <a:schemeClr val="tx1"/>
                </a:solidFill>
              </a:rPr>
              <a:t>, compliance, </a:t>
            </a:r>
            <a:r>
              <a:rPr lang="fr-FR" sz="1400" i="1" dirty="0" err="1">
                <a:solidFill>
                  <a:schemeClr val="tx1"/>
                </a:solidFill>
              </a:rPr>
              <a:t>maturity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2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A-7D1A-AA75-3F31-4A0EE04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and </a:t>
            </a:r>
            <a:r>
              <a:rPr lang="fr-FR" dirty="0" err="1"/>
              <a:t>layers</a:t>
            </a:r>
            <a:r>
              <a:rPr lang="fr-FR" dirty="0"/>
              <a:t> of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692B67-20DA-FA97-4CF3-FA1F89CD6DED}"/>
              </a:ext>
            </a:extLst>
          </p:cNvPr>
          <p:cNvSpPr/>
          <p:nvPr/>
        </p:nvSpPr>
        <p:spPr>
          <a:xfrm>
            <a:off x="539495" y="1840644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app</a:t>
            </a:r>
          </a:p>
        </p:txBody>
      </p:sp>
      <p:sp>
        <p:nvSpPr>
          <p:cNvPr id="5" name="Carré corné 16">
            <a:extLst>
              <a:ext uri="{FF2B5EF4-FFF2-40B4-BE49-F238E27FC236}">
                <a16:creationId xmlns:a16="http://schemas.microsoft.com/office/drawing/2014/main" id="{5392A59C-0D48-E058-B942-1522094BB675}"/>
              </a:ext>
            </a:extLst>
          </p:cNvPr>
          <p:cNvSpPr/>
          <p:nvPr/>
        </p:nvSpPr>
        <p:spPr>
          <a:xfrm rot="21366566">
            <a:off x="7918771" y="1915850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&amp;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C33E8E8-D2D7-7134-98A3-2FB2E18E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710" y="1775790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544E29EF-DE81-C1BC-7DD4-87636356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325" y="3023271"/>
            <a:ext cx="914400" cy="914400"/>
          </a:xfrm>
          <a:prstGeom prst="rect">
            <a:avLst/>
          </a:prstGeom>
        </p:spPr>
      </p:pic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54DCFA2-7C2F-F0DC-235B-9078F334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325" y="4270752"/>
            <a:ext cx="914400" cy="914400"/>
          </a:xfrm>
          <a:prstGeom prst="rect">
            <a:avLst/>
          </a:prstGeom>
        </p:spPr>
      </p:pic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55C2D4E-1B82-BFDE-956D-D22268497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710" y="5518234"/>
            <a:ext cx="914400" cy="914400"/>
          </a:xfrm>
          <a:prstGeom prst="rect">
            <a:avLst/>
          </a:prstGeom>
        </p:spPr>
      </p:pic>
      <p:sp>
        <p:nvSpPr>
          <p:cNvPr id="15" name="Carré corné 16">
            <a:extLst>
              <a:ext uri="{FF2B5EF4-FFF2-40B4-BE49-F238E27FC236}">
                <a16:creationId xmlns:a16="http://schemas.microsoft.com/office/drawing/2014/main" id="{D1846114-478A-00F2-B125-DC762677D649}"/>
              </a:ext>
            </a:extLst>
          </p:cNvPr>
          <p:cNvSpPr/>
          <p:nvPr/>
        </p:nvSpPr>
        <p:spPr>
          <a:xfrm rot="21366566">
            <a:off x="7776778" y="3797738"/>
            <a:ext cx="2535432" cy="159005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Domain </a:t>
            </a:r>
            <a:r>
              <a:rPr lang="fr-FR" dirty="0" err="1"/>
              <a:t>driven</a:t>
            </a:r>
            <a:endParaRPr lang="fr-FR" dirty="0"/>
          </a:p>
          <a:p>
            <a:pPr algn="ctr"/>
            <a:r>
              <a:rPr lang="fr-FR" dirty="0" err="1"/>
              <a:t>Decouples</a:t>
            </a:r>
            <a:r>
              <a:rPr lang="fr-FR" dirty="0"/>
              <a:t> business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53660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799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427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161262" y="3744550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  <a:p>
            <a:pPr algn="ctr"/>
            <a:r>
              <a:rPr lang="fr-FR" sz="1200" i="1" dirty="0"/>
              <a:t>Business </a:t>
            </a:r>
            <a:r>
              <a:rPr lang="fr-FR" sz="1200" i="1" dirty="0" err="1"/>
              <a:t>logic</a:t>
            </a:r>
            <a:endParaRPr lang="fr-FR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1635223" y="2223995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Infrastructure</a:t>
            </a:r>
          </a:p>
          <a:p>
            <a:pPr algn="ctr"/>
            <a:r>
              <a:rPr lang="fr-FR" sz="1200" i="1" dirty="0"/>
              <a:t>UI, DB, web APIs, </a:t>
            </a:r>
            <a:r>
              <a:rPr lang="fr-FR" sz="1200" i="1" dirty="0" err="1"/>
              <a:t>Frameworks</a:t>
            </a:r>
            <a:endParaRPr lang="fr-FR" sz="1200" i="1" dirty="0"/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78451" y="1612721"/>
            <a:ext cx="2625276" cy="777529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business value</a:t>
            </a:r>
          </a:p>
        </p:txBody>
      </p:sp>
      <p:sp>
        <p:nvSpPr>
          <p:cNvPr id="9" name="Carré corné 16">
            <a:extLst>
              <a:ext uri="{FF2B5EF4-FFF2-40B4-BE49-F238E27FC236}">
                <a16:creationId xmlns:a16="http://schemas.microsoft.com/office/drawing/2014/main" id="{33AE81F0-13DE-738F-80A9-A9D6C67E8EA3}"/>
              </a:ext>
            </a:extLst>
          </p:cNvPr>
          <p:cNvSpPr/>
          <p:nvPr/>
        </p:nvSpPr>
        <p:spPr>
          <a:xfrm rot="21366566">
            <a:off x="6987932" y="2600455"/>
            <a:ext cx="2625276" cy="1057058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Domain code uses </a:t>
            </a:r>
          </a:p>
          <a:p>
            <a:pPr algn="ctr"/>
            <a:r>
              <a:rPr lang="fr-FR" b="1" i="1" dirty="0" err="1">
                <a:solidFill>
                  <a:schemeClr val="tx1"/>
                </a:solidFill>
              </a:rPr>
              <a:t>Ubiquitous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language</a:t>
            </a:r>
            <a:endParaRPr lang="fr-FR" b="1" i="1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Between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users</a:t>
            </a:r>
            <a:r>
              <a:rPr lang="fr-FR" sz="1400" i="1" dirty="0">
                <a:solidFill>
                  <a:schemeClr val="tx1"/>
                </a:solidFill>
              </a:rPr>
              <a:t> and devs</a:t>
            </a:r>
          </a:p>
        </p:txBody>
      </p:sp>
      <p:sp>
        <p:nvSpPr>
          <p:cNvPr id="10" name="Carré corné 16">
            <a:extLst>
              <a:ext uri="{FF2B5EF4-FFF2-40B4-BE49-F238E27FC236}">
                <a16:creationId xmlns:a16="http://schemas.microsoft.com/office/drawing/2014/main" id="{6E4760F7-1519-0943-59A1-235D90C82584}"/>
              </a:ext>
            </a:extLst>
          </p:cNvPr>
          <p:cNvSpPr/>
          <p:nvPr/>
        </p:nvSpPr>
        <p:spPr>
          <a:xfrm rot="21366566">
            <a:off x="6997417" y="4051691"/>
            <a:ext cx="2625276" cy="7775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technology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Carré corné 16">
            <a:extLst>
              <a:ext uri="{FF2B5EF4-FFF2-40B4-BE49-F238E27FC236}">
                <a16:creationId xmlns:a16="http://schemas.microsoft.com/office/drawing/2014/main" id="{D13AF4A4-1BBB-684A-3CB0-9B953DBABFF7}"/>
              </a:ext>
            </a:extLst>
          </p:cNvPr>
          <p:cNvSpPr/>
          <p:nvPr/>
        </p:nvSpPr>
        <p:spPr>
          <a:xfrm rot="21366566">
            <a:off x="7006898" y="5039425"/>
            <a:ext cx="2625276" cy="105705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Domain </a:t>
            </a:r>
            <a:r>
              <a:rPr lang="fr-FR" sz="1400" i="1" dirty="0" err="1">
                <a:solidFill>
                  <a:schemeClr val="tx1"/>
                </a:solidFill>
              </a:rPr>
              <a:t>centric</a:t>
            </a:r>
            <a:r>
              <a:rPr lang="fr-FR" sz="1400" i="1" dirty="0">
                <a:solidFill>
                  <a:schemeClr val="tx1"/>
                </a:solidFill>
              </a:rPr>
              <a:t> architecture </a:t>
            </a:r>
            <a:r>
              <a:rPr lang="fr-FR" sz="1400" i="1" dirty="0" err="1">
                <a:solidFill>
                  <a:schemeClr val="tx1"/>
                </a:solidFill>
              </a:rPr>
              <a:t>aims</a:t>
            </a:r>
            <a:r>
              <a:rPr lang="fr-FR" sz="1400" i="1" dirty="0">
                <a:solidFill>
                  <a:schemeClr val="tx1"/>
                </a:solidFill>
              </a:rPr>
              <a:t> at </a:t>
            </a:r>
            <a:r>
              <a:rPr lang="fr-FR" sz="1400" i="1" dirty="0" err="1">
                <a:solidFill>
                  <a:schemeClr val="tx1"/>
                </a:solidFill>
              </a:rPr>
              <a:t>protecting</a:t>
            </a:r>
            <a:r>
              <a:rPr lang="fr-FR" sz="1400" i="1" dirty="0">
                <a:solidFill>
                  <a:schemeClr val="tx1"/>
                </a:solidFill>
              </a:rPr>
              <a:t> the </a:t>
            </a:r>
            <a:r>
              <a:rPr lang="fr-FR" sz="1400" i="1" dirty="0" err="1">
                <a:solidFill>
                  <a:schemeClr val="tx1"/>
                </a:solidFill>
              </a:rPr>
              <a:t>domain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61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– hexagonal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D8E631-876B-FD68-18AB-4012B8021950}"/>
              </a:ext>
            </a:extLst>
          </p:cNvPr>
          <p:cNvSpPr/>
          <p:nvPr/>
        </p:nvSpPr>
        <p:spPr>
          <a:xfrm>
            <a:off x="1108838" y="2398144"/>
            <a:ext cx="3217652" cy="32176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508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247823" y="3837693"/>
            <a:ext cx="93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2169276" y="2005730"/>
            <a:ext cx="1096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Infrastructure</a:t>
            </a:r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93046" y="1612226"/>
            <a:ext cx="2625276" cy="12077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Adapters</a:t>
            </a:r>
            <a:r>
              <a:rPr lang="fr-FR" dirty="0">
                <a:solidFill>
                  <a:schemeClr val="tx1"/>
                </a:solidFill>
              </a:rPr>
              <a:t> are how app </a:t>
            </a:r>
            <a:r>
              <a:rPr lang="fr-FR" dirty="0" err="1">
                <a:solidFill>
                  <a:schemeClr val="tx1"/>
                </a:solidFill>
              </a:rPr>
              <a:t>interacts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the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47CE-7FAC-5301-5813-7D923FCA54A8}"/>
              </a:ext>
            </a:extLst>
          </p:cNvPr>
          <p:cNvSpPr txBox="1"/>
          <p:nvPr/>
        </p:nvSpPr>
        <p:spPr>
          <a:xfrm>
            <a:off x="2333584" y="256080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/>
              <a:t>adapters</a:t>
            </a:r>
            <a:endParaRPr lang="fr-FR" sz="1100" dirty="0"/>
          </a:p>
        </p:txBody>
      </p:sp>
      <p:sp>
        <p:nvSpPr>
          <p:cNvPr id="13" name="Carré corné 16">
            <a:extLst>
              <a:ext uri="{FF2B5EF4-FFF2-40B4-BE49-F238E27FC236}">
                <a16:creationId xmlns:a16="http://schemas.microsoft.com/office/drawing/2014/main" id="{43F10CB4-FA31-4E0E-A66F-46DA521C1F7B}"/>
              </a:ext>
            </a:extLst>
          </p:cNvPr>
          <p:cNvSpPr/>
          <p:nvPr/>
        </p:nvSpPr>
        <p:spPr>
          <a:xfrm rot="21366566">
            <a:off x="8266383" y="2893698"/>
            <a:ext cx="1918379" cy="8825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e.g. how </a:t>
            </a:r>
            <a:r>
              <a:rPr lang="fr-FR" sz="1400" dirty="0" err="1">
                <a:solidFill>
                  <a:schemeClr val="tx1"/>
                </a:solidFill>
              </a:rPr>
              <a:t>domain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interacts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database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Carré corné 16">
            <a:extLst>
              <a:ext uri="{FF2B5EF4-FFF2-40B4-BE49-F238E27FC236}">
                <a16:creationId xmlns:a16="http://schemas.microsoft.com/office/drawing/2014/main" id="{ED8A54C6-812F-6831-43DD-0710C04C7BA7}"/>
              </a:ext>
            </a:extLst>
          </p:cNvPr>
          <p:cNvSpPr/>
          <p:nvPr/>
        </p:nvSpPr>
        <p:spPr>
          <a:xfrm rot="21366566">
            <a:off x="6919587" y="4310597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driving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Carré corné 16">
            <a:extLst>
              <a:ext uri="{FF2B5EF4-FFF2-40B4-BE49-F238E27FC236}">
                <a16:creationId xmlns:a16="http://schemas.microsoft.com/office/drawing/2014/main" id="{E251B60A-72C5-571E-F96F-AC96C6BCCB75}"/>
              </a:ext>
            </a:extLst>
          </p:cNvPr>
          <p:cNvSpPr/>
          <p:nvPr/>
        </p:nvSpPr>
        <p:spPr>
          <a:xfrm rot="21366566">
            <a:off x="8270174" y="5406678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Secondary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driven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503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36FAD9F-5FD5-0670-EDE4-44A475B5A453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5C8B-29C9-13FE-BBA2-3F08A983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D9CB5-0BBE-465C-C5A2-05D5F4B086DE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09A91E-FEE4-4E24-B881-6703A4C12FD8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45F25A-EA02-0ED1-85EE-F54360100FF1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99B0-6BC3-3710-2407-066310005E57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259B6-D2AA-F902-D938-C20976E0A07D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5914-3AF9-B1C2-D296-526D0074F83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CF41A-E301-891B-4AF4-69C4E39DA616}"/>
              </a:ext>
            </a:extLst>
          </p:cNvPr>
          <p:cNvSpPr txBox="1"/>
          <p:nvPr/>
        </p:nvSpPr>
        <p:spPr>
          <a:xfrm rot="19197404">
            <a:off x="2944851" y="4812111"/>
            <a:ext cx="121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presenters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837EE-8E04-7EF4-954D-8235B876B48A}"/>
              </a:ext>
            </a:extLst>
          </p:cNvPr>
          <p:cNvSpPr txBox="1"/>
          <p:nvPr/>
        </p:nvSpPr>
        <p:spPr>
          <a:xfrm rot="2530080">
            <a:off x="1296494" y="4736834"/>
            <a:ext cx="107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gateways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B10D-4BE7-8E02-C1BA-0EB20B20419F}"/>
              </a:ext>
            </a:extLst>
          </p:cNvPr>
          <p:cNvSpPr txBox="1"/>
          <p:nvPr/>
        </p:nvSpPr>
        <p:spPr>
          <a:xfrm>
            <a:off x="1036233" y="5055079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12A9-DECF-3DA2-B39E-839E6FCBF46B}"/>
              </a:ext>
            </a:extLst>
          </p:cNvPr>
          <p:cNvSpPr txBox="1"/>
          <p:nvPr/>
        </p:nvSpPr>
        <p:spPr>
          <a:xfrm>
            <a:off x="4094560" y="4906111"/>
            <a:ext cx="39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2DF57-4D01-7CD9-58B8-B61707A98F1D}"/>
              </a:ext>
            </a:extLst>
          </p:cNvPr>
          <p:cNvSpPr txBox="1"/>
          <p:nvPr/>
        </p:nvSpPr>
        <p:spPr>
          <a:xfrm>
            <a:off x="3706873" y="240677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5432-1DCA-B76F-8F67-B8351C0D4248}"/>
              </a:ext>
            </a:extLst>
          </p:cNvPr>
          <p:cNvSpPr txBox="1"/>
          <p:nvPr/>
        </p:nvSpPr>
        <p:spPr>
          <a:xfrm rot="19223147">
            <a:off x="850690" y="2498150"/>
            <a:ext cx="97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devices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3E05-206D-9E6C-4BE8-060D904C6652}"/>
              </a:ext>
            </a:extLst>
          </p:cNvPr>
          <p:cNvSpPr txBox="1"/>
          <p:nvPr/>
        </p:nvSpPr>
        <p:spPr>
          <a:xfrm>
            <a:off x="2152120" y="557390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External</a:t>
            </a:r>
            <a:endParaRPr lang="fr-FR" sz="1600" dirty="0"/>
          </a:p>
          <a:p>
            <a:pPr algn="ctr"/>
            <a:r>
              <a:rPr lang="fr-FR" sz="1600" dirty="0"/>
              <a:t>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FA829-F051-6323-2CAA-863E42E0766F}"/>
              </a:ext>
            </a:extLst>
          </p:cNvPr>
          <p:cNvCxnSpPr>
            <a:cxnSpLocks/>
          </p:cNvCxnSpPr>
          <p:nvPr/>
        </p:nvCxnSpPr>
        <p:spPr>
          <a:xfrm>
            <a:off x="751323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95F5D-1AFD-E3A5-AB43-E3C9E33FD00C}"/>
              </a:ext>
            </a:extLst>
          </p:cNvPr>
          <p:cNvCxnSpPr>
            <a:cxnSpLocks/>
          </p:cNvCxnSpPr>
          <p:nvPr/>
        </p:nvCxnSpPr>
        <p:spPr>
          <a:xfrm>
            <a:off x="1291465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680CC-61A9-C0C2-CBE9-7B8089347815}"/>
              </a:ext>
            </a:extLst>
          </p:cNvPr>
          <p:cNvCxnSpPr>
            <a:cxnSpLocks/>
          </p:cNvCxnSpPr>
          <p:nvPr/>
        </p:nvCxnSpPr>
        <p:spPr>
          <a:xfrm>
            <a:off x="1831608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4A4C84AD-681D-D070-7182-F3A441CD644D}"/>
              </a:ext>
            </a:extLst>
          </p:cNvPr>
          <p:cNvSpPr/>
          <p:nvPr/>
        </p:nvSpPr>
        <p:spPr>
          <a:xfrm>
            <a:off x="5857335" y="1828801"/>
            <a:ext cx="3001993" cy="57797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Enterprise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0044BB6C-2F6B-25B1-7021-77B2C5A99955}"/>
              </a:ext>
            </a:extLst>
          </p:cNvPr>
          <p:cNvSpPr/>
          <p:nvPr/>
        </p:nvSpPr>
        <p:spPr>
          <a:xfrm>
            <a:off x="5857334" y="2682816"/>
            <a:ext cx="3001993" cy="57797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Application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521E8F9-9148-A70E-670C-3F66BF7C8673}"/>
              </a:ext>
            </a:extLst>
          </p:cNvPr>
          <p:cNvSpPr/>
          <p:nvPr/>
        </p:nvSpPr>
        <p:spPr>
          <a:xfrm>
            <a:off x="5857333" y="3536831"/>
            <a:ext cx="3001993" cy="57797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Interface </a:t>
            </a:r>
            <a:r>
              <a:rPr lang="fr-FR" sz="1400" dirty="0" err="1">
                <a:solidFill>
                  <a:schemeClr val="tx1"/>
                </a:solidFill>
              </a:rPr>
              <a:t>adapters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91B05FC-349E-4DB3-FF94-2FAD053300F9}"/>
              </a:ext>
            </a:extLst>
          </p:cNvPr>
          <p:cNvSpPr/>
          <p:nvPr/>
        </p:nvSpPr>
        <p:spPr>
          <a:xfrm>
            <a:off x="5857332" y="4390846"/>
            <a:ext cx="3001993" cy="57797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Frameworks</a:t>
            </a:r>
            <a:r>
              <a:rPr lang="fr-FR" sz="1400" dirty="0">
                <a:solidFill>
                  <a:schemeClr val="tx1"/>
                </a:solidFill>
              </a:rPr>
              <a:t> &amp; drivers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043BF8-A3F2-3CFB-FDA8-602323F87F3E}"/>
              </a:ext>
            </a:extLst>
          </p:cNvPr>
          <p:cNvCxnSpPr>
            <a:cxnSpLocks/>
            <a:stCxn id="29" idx="1"/>
            <a:endCxn id="4" idx="7"/>
          </p:cNvCxnSpPr>
          <p:nvPr/>
        </p:nvCxnSpPr>
        <p:spPr>
          <a:xfrm flipH="1">
            <a:off x="3092802" y="2117786"/>
            <a:ext cx="2764533" cy="151404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CBFA0E-6C01-BB6C-8F3C-3D1757213A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06873" y="2971801"/>
            <a:ext cx="2150461" cy="7092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E207B-C377-795E-31A8-372CBF20E2C4}"/>
              </a:ext>
            </a:extLst>
          </p:cNvPr>
          <p:cNvCxnSpPr>
            <a:cxnSpLocks/>
            <a:stCxn id="31" idx="1"/>
            <a:endCxn id="7" idx="6"/>
          </p:cNvCxnSpPr>
          <p:nvPr/>
        </p:nvCxnSpPr>
        <p:spPr>
          <a:xfrm flipH="1">
            <a:off x="4317863" y="3825816"/>
            <a:ext cx="1539470" cy="18115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484797-17E9-4411-63DE-B5CD6E8FF7F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811553" y="4679831"/>
            <a:ext cx="1045779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69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360F-EDF6-1F92-EC98-148279C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 </a:t>
            </a:r>
            <a:r>
              <a:rPr lang="fr-FR" dirty="0" err="1"/>
              <a:t>example</a:t>
            </a:r>
            <a:r>
              <a:rPr lang="fr-FR" dirty="0"/>
              <a:t>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D217B-85FA-41E8-E376-BEC388D048FC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1E90E-1DB7-8FAA-DD8B-A2CBE6D855CD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1BA33-9D16-FEE2-B38C-AB2805F3706A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D82594-F863-C52B-EBEE-E67EAFD6B5B8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52B9-555A-A067-AF66-D83387F15DC8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A0E4-FFA0-7095-5559-34B04733995F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222E6-41A4-CAF0-AE7C-89DFBDA8B90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EC90-059B-2F50-CC0E-BDC515EF580E}"/>
              </a:ext>
            </a:extLst>
          </p:cNvPr>
          <p:cNvSpPr txBox="1"/>
          <p:nvPr/>
        </p:nvSpPr>
        <p:spPr>
          <a:xfrm>
            <a:off x="2411007" y="193117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8860-4359-DEE5-43D4-F2A269669E28}"/>
              </a:ext>
            </a:extLst>
          </p:cNvPr>
          <p:cNvSpPr txBox="1"/>
          <p:nvPr/>
        </p:nvSpPr>
        <p:spPr>
          <a:xfrm>
            <a:off x="2172959" y="5744208"/>
            <a:ext cx="108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Database</a:t>
            </a:r>
            <a:endParaRPr lang="fr-F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3CF73-3829-90D5-AEFE-238F4A17912B}"/>
              </a:ext>
            </a:extLst>
          </p:cNvPr>
          <p:cNvSpPr txBox="1"/>
          <p:nvPr/>
        </p:nvSpPr>
        <p:spPr>
          <a:xfrm>
            <a:off x="2113704" y="5115314"/>
            <a:ext cx="11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repository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31036-8085-E1BD-66D0-861953E4CACF}"/>
              </a:ext>
            </a:extLst>
          </p:cNvPr>
          <p:cNvCxnSpPr>
            <a:cxnSpLocks/>
          </p:cNvCxnSpPr>
          <p:nvPr/>
        </p:nvCxnSpPr>
        <p:spPr>
          <a:xfrm>
            <a:off x="474453" y="2958861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5ACD-0A57-9EE9-7000-14C191C0A534}"/>
              </a:ext>
            </a:extLst>
          </p:cNvPr>
          <p:cNvCxnSpPr>
            <a:cxnSpLocks/>
          </p:cNvCxnSpPr>
          <p:nvPr/>
        </p:nvCxnSpPr>
        <p:spPr>
          <a:xfrm>
            <a:off x="474453" y="5077933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6EED68-FFEE-C367-4776-DC54B73DD063}"/>
              </a:ext>
            </a:extLst>
          </p:cNvPr>
          <p:cNvSpPr txBox="1"/>
          <p:nvPr/>
        </p:nvSpPr>
        <p:spPr>
          <a:xfrm>
            <a:off x="5170138" y="1879358"/>
            <a:ext cx="145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/>
              <a:t>Presentation</a:t>
            </a:r>
            <a:endParaRPr lang="fr-FR" sz="1600" dirty="0"/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4F752-8B72-E16B-3E3E-9F850601EF6A}"/>
              </a:ext>
            </a:extLst>
          </p:cNvPr>
          <p:cNvSpPr txBox="1"/>
          <p:nvPr/>
        </p:nvSpPr>
        <p:spPr>
          <a:xfrm>
            <a:off x="5685407" y="3726010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Domain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37A5B-2BFB-6035-0044-EE5C563FD77F}"/>
              </a:ext>
            </a:extLst>
          </p:cNvPr>
          <p:cNvSpPr txBox="1"/>
          <p:nvPr/>
        </p:nvSpPr>
        <p:spPr>
          <a:xfrm>
            <a:off x="5972344" y="5552694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Data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A3599-E170-FC8C-4FA6-43FD34C9AB88}"/>
              </a:ext>
            </a:extLst>
          </p:cNvPr>
          <p:cNvSpPr/>
          <p:nvPr/>
        </p:nvSpPr>
        <p:spPr>
          <a:xfrm>
            <a:off x="7733922" y="1535472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42528C-632D-F572-24D8-FBC64EE3C64A}"/>
              </a:ext>
            </a:extLst>
          </p:cNvPr>
          <p:cNvSpPr/>
          <p:nvPr/>
        </p:nvSpPr>
        <p:spPr>
          <a:xfrm>
            <a:off x="7730270" y="2304753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presenter</a:t>
            </a:r>
            <a:endParaRPr lang="fr-FR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B787E-9447-FD49-E7D4-2EC8E426D0C6}"/>
              </a:ext>
            </a:extLst>
          </p:cNvPr>
          <p:cNvSpPr/>
          <p:nvPr/>
        </p:nvSpPr>
        <p:spPr>
          <a:xfrm>
            <a:off x="7730270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dirty="0"/>
              <a:t>Use case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F252C-34A0-025C-3666-259288F5563A}"/>
              </a:ext>
            </a:extLst>
          </p:cNvPr>
          <p:cNvSpPr/>
          <p:nvPr/>
        </p:nvSpPr>
        <p:spPr>
          <a:xfrm>
            <a:off x="9767515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entity</a:t>
            </a:r>
            <a:endParaRPr lang="fr-FR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0DE2EC-F4A6-943D-5AE1-381D0284A248}"/>
              </a:ext>
            </a:extLst>
          </p:cNvPr>
          <p:cNvSpPr/>
          <p:nvPr/>
        </p:nvSpPr>
        <p:spPr>
          <a:xfrm>
            <a:off x="7737574" y="5340673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/>
              <a:t>repository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F8AF5-186A-A2A1-3FAC-E1CD73AF276F}"/>
              </a:ext>
            </a:extLst>
          </p:cNvPr>
          <p:cNvSpPr/>
          <p:nvPr/>
        </p:nvSpPr>
        <p:spPr>
          <a:xfrm>
            <a:off x="9748251" y="5340672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database</a:t>
            </a:r>
            <a:endParaRPr lang="fr-F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E57EB0-C2D7-CCE0-2A04-676A0306CFF3}"/>
              </a:ext>
            </a:extLst>
          </p:cNvPr>
          <p:cNvCxnSpPr>
            <a:cxnSpLocks/>
          </p:cNvCxnSpPr>
          <p:nvPr/>
        </p:nvCxnSpPr>
        <p:spPr>
          <a:xfrm flipV="1">
            <a:off x="8366802" y="4465829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56B682-D535-9356-05FF-476FBF22C9B8}"/>
              </a:ext>
            </a:extLst>
          </p:cNvPr>
          <p:cNvCxnSpPr>
            <a:cxnSpLocks/>
          </p:cNvCxnSpPr>
          <p:nvPr/>
        </p:nvCxnSpPr>
        <p:spPr>
          <a:xfrm>
            <a:off x="8366802" y="2740623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CE7F2-BF0F-6FBF-7BED-DB5810B19D10}"/>
              </a:ext>
            </a:extLst>
          </p:cNvPr>
          <p:cNvCxnSpPr>
            <a:cxnSpLocks/>
          </p:cNvCxnSpPr>
          <p:nvPr/>
        </p:nvCxnSpPr>
        <p:spPr>
          <a:xfrm>
            <a:off x="8366802" y="1997390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D3449A-BAE8-E59A-7A8E-B40E99681E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7467" y="3882214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21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589-0A18-8AAA-4518-0D9D5DD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C46-601A-BDF0-B854-F8DD0313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endParaRPr lang="fr-FR" dirty="0"/>
          </a:p>
          <a:p>
            <a:pPr lvl="1"/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user interface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services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7062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5DD8-4A15-BD14-E7FA-E68E8C18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not all web…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88AB7-8E19-5D82-B30E-67D1C938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world of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B9CE-6A98-6FE6-EF11-E860CBE1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62" y="1343247"/>
            <a:ext cx="5159640" cy="49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8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F5CB-60ED-C5EE-B9EE-6C51648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developer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E3E3-190D-9842-E2B4-E674703B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I care about hardware failure ?</a:t>
            </a:r>
          </a:p>
          <a:p>
            <a:pPr lvl="1"/>
            <a:r>
              <a:rPr lang="en-US" dirty="0"/>
              <a:t>Infrastructure as a Service</a:t>
            </a:r>
          </a:p>
          <a:p>
            <a:r>
              <a:rPr lang="en-US" dirty="0"/>
              <a:t>Why must I manage the operating system, JVM and other dependencies ?</a:t>
            </a:r>
          </a:p>
          <a:p>
            <a:pPr lvl="1"/>
            <a:r>
              <a:rPr lang="en-US" dirty="0"/>
              <a:t>Platform as a Service</a:t>
            </a:r>
          </a:p>
          <a:p>
            <a:r>
              <a:rPr lang="en-US" dirty="0"/>
              <a:t>I don’t know nothing about SQL Server, I just want a database !</a:t>
            </a:r>
          </a:p>
          <a:p>
            <a:pPr lvl="1"/>
            <a:r>
              <a:rPr lang="fr-FR" dirty="0"/>
              <a:t>Platform as a Service / Software as a Service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can use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246542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345-590A-451E-0681-76E5014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, IaaS, PaaS, SaaS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12B9-CFE3-1E33-98EF-81FF2C9C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77" y="1502641"/>
            <a:ext cx="6653645" cy="49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8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6836</TotalTime>
  <Words>4378</Words>
  <Application>Microsoft Office PowerPoint</Application>
  <PresentationFormat>Widescreen</PresentationFormat>
  <Paragraphs>1116</Paragraphs>
  <Slides>105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Menlo</vt:lpstr>
      <vt:lpstr>Monaco</vt:lpstr>
      <vt:lpstr>Arial</vt:lpstr>
      <vt:lpstr>Calibri</vt:lpstr>
      <vt:lpstr>Consolas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PowerPoint Presentation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Patterns &amp; others</vt:lpstr>
      <vt:lpstr>The missing pieces</vt:lpstr>
      <vt:lpstr>OOP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Design patterns</vt:lpstr>
      <vt:lpstr>Patrons de création</vt:lpstr>
      <vt:lpstr>Builder + Director</vt:lpstr>
      <vt:lpstr>Patrons structurels</vt:lpstr>
      <vt:lpstr>Adapter</vt:lpstr>
      <vt:lpstr>Patrons comportementaux</vt:lpstr>
      <vt:lpstr>Chain of responsibility</vt:lpstr>
      <vt:lpstr>Example</vt:lpstr>
      <vt:lpstr>World of services</vt:lpstr>
      <vt:lpstr>Process communication</vt:lpstr>
      <vt:lpstr>Software Architecture</vt:lpstr>
      <vt:lpstr>API – Command and Query Responsibility Segregation</vt:lpstr>
      <vt:lpstr>API – Event sourcing</vt:lpstr>
      <vt:lpstr>Bootstrapping project</vt:lpstr>
      <vt:lpstr>BDD and layers of code</vt:lpstr>
      <vt:lpstr>BDD</vt:lpstr>
      <vt:lpstr>BDD – hexagonal architecture</vt:lpstr>
      <vt:lpstr>Clean architecture</vt:lpstr>
      <vt:lpstr>Clean architecture example flow</vt:lpstr>
      <vt:lpstr>Clean architecture</vt:lpstr>
      <vt:lpstr>It’s not all web…</vt:lpstr>
      <vt:lpstr>As a developer</vt:lpstr>
      <vt:lpstr>On-premise, IaaS, PaaS, SaaS</vt:lpstr>
      <vt:lpstr>Wrap-up</vt:lpstr>
      <vt:lpstr>Software Craftsmanship in a nutshell</vt:lpstr>
      <vt:lpstr>Software craftsmanship 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66</cp:revision>
  <dcterms:created xsi:type="dcterms:W3CDTF">2022-11-12T13:34:30Z</dcterms:created>
  <dcterms:modified xsi:type="dcterms:W3CDTF">2022-12-14T23:17:20Z</dcterms:modified>
  <cp:version/>
</cp:coreProperties>
</file>